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72" r:id="rId4"/>
    <p:sldId id="286" r:id="rId5"/>
    <p:sldId id="283" r:id="rId6"/>
    <p:sldId id="281" r:id="rId7"/>
    <p:sldId id="270" r:id="rId8"/>
    <p:sldId id="285" r:id="rId9"/>
  </p:sldIdLst>
  <p:sldSz cx="18288000" cy="10287000"/>
  <p:notesSz cx="6888163" cy="10020300"/>
  <p:embeddedFontLst>
    <p:embeddedFont>
      <p:font typeface="Arial Black" panose="020B0A04020102020204" pitchFamily="34" charset="0"/>
      <p:bold r:id="rId11"/>
    </p:embeddedFont>
    <p:embeddedFont>
      <p:font typeface="Bookman Old Style" panose="02050604050505020204" pitchFamily="18" charset="0"/>
      <p:regular r:id="rId12"/>
      <p:bold r:id="rId13"/>
      <p:italic r:id="rId14"/>
      <p:boldItalic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Gill Sans Ultra Bold" panose="020B0A02020104020203" pitchFamily="34" charset="0"/>
      <p:regular r:id="rId20"/>
    </p:embeddedFont>
    <p:embeddedFont>
      <p:font typeface="Goudy Old Style" panose="02020502050305020303" pitchFamily="18" charset="0"/>
      <p:regular r:id="rId21"/>
      <p:bold r:id="rId22"/>
      <p:italic r:id="rId23"/>
    </p:embeddedFont>
    <p:embeddedFont>
      <p:font typeface="Montserrat Classic" panose="020B0604020202020204" charset="0"/>
      <p:regular r:id="rId24"/>
    </p:embeddedFont>
    <p:embeddedFont>
      <p:font typeface="Montserrat Classic Bold" panose="020B0604020202020204" charset="0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895" autoAdjust="0"/>
    <p:restoredTop sz="94622" autoAdjust="0"/>
  </p:normalViewPr>
  <p:slideViewPr>
    <p:cSldViewPr>
      <p:cViewPr varScale="1">
        <p:scale>
          <a:sx n="59" d="100"/>
          <a:sy n="59" d="100"/>
        </p:scale>
        <p:origin x="86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68810390-7543-43C2-98D5-2C220847246E}" type="datetimeFigureOut">
              <a:rPr lang="es-MX" smtClean="0"/>
              <a:t>15/07/2025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9EDF1FE2-090B-470B-A203-0FBF69C58CB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91967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F1FE2-090B-470B-A203-0FBF69C58CB1}" type="slidenum">
              <a:rPr lang="es-MX" smtClean="0"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612916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F1FE2-090B-470B-A203-0FBF69C58CB1}" type="slidenum">
              <a:rPr lang="es-MX" smtClean="0"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793840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F1FE2-090B-470B-A203-0FBF69C58CB1}" type="slidenum">
              <a:rPr lang="es-MX" smtClean="0"/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782717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F1FE2-090B-470B-A203-0FBF69C58CB1}" type="slidenum">
              <a:rPr lang="es-MX" smtClean="0"/>
              <a:t>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21547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e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17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8100000">
            <a:off x="14324902" y="1469072"/>
            <a:ext cx="4879847" cy="15755995"/>
          </a:xfrm>
          <a:custGeom>
            <a:avLst/>
            <a:gdLst/>
            <a:ahLst/>
            <a:cxnLst/>
            <a:rect l="l" t="t" r="r" b="b"/>
            <a:pathLst>
              <a:path w="4879847" h="15755995">
                <a:moveTo>
                  <a:pt x="0" y="0"/>
                </a:moveTo>
                <a:lnTo>
                  <a:pt x="4879847" y="0"/>
                </a:lnTo>
                <a:lnTo>
                  <a:pt x="4879847" y="15755996"/>
                </a:lnTo>
                <a:lnTo>
                  <a:pt x="0" y="1575599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525794" t="-40822" b="-52994"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23159228" y="526605"/>
            <a:ext cx="21809050" cy="25908662"/>
          </a:xfrm>
          <a:custGeom>
            <a:avLst/>
            <a:gdLst/>
            <a:ahLst/>
            <a:cxnLst/>
            <a:rect l="l" t="t" r="r" b="b"/>
            <a:pathLst>
              <a:path w="9336114" h="9336114">
                <a:moveTo>
                  <a:pt x="0" y="0"/>
                </a:moveTo>
                <a:lnTo>
                  <a:pt x="9336113" y="0"/>
                </a:lnTo>
                <a:lnTo>
                  <a:pt x="9336113" y="9336114"/>
                </a:lnTo>
                <a:lnTo>
                  <a:pt x="0" y="933611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4" name="TextBox 4"/>
          <p:cNvSpPr txBox="1"/>
          <p:nvPr/>
        </p:nvSpPr>
        <p:spPr>
          <a:xfrm>
            <a:off x="1689456" y="3444202"/>
            <a:ext cx="14083944" cy="24622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8000" spc="427" dirty="0">
                <a:solidFill>
                  <a:srgbClr val="2A2E3A"/>
                </a:solidFill>
                <a:latin typeface="Montserrat Classic Bold"/>
              </a:rPr>
              <a:t>REPORTE DE LA VIGILANCIA IAAS</a:t>
            </a:r>
          </a:p>
        </p:txBody>
      </p:sp>
      <p:sp>
        <p:nvSpPr>
          <p:cNvPr id="5" name="Freeform 5"/>
          <p:cNvSpPr/>
          <p:nvPr/>
        </p:nvSpPr>
        <p:spPr>
          <a:xfrm rot="2700000">
            <a:off x="521329" y="-3317944"/>
            <a:ext cx="2336254" cy="7543272"/>
          </a:xfrm>
          <a:custGeom>
            <a:avLst/>
            <a:gdLst/>
            <a:ahLst/>
            <a:cxnLst/>
            <a:rect l="l" t="t" r="r" b="b"/>
            <a:pathLst>
              <a:path w="2336254" h="7543272">
                <a:moveTo>
                  <a:pt x="0" y="0"/>
                </a:moveTo>
                <a:lnTo>
                  <a:pt x="2336254" y="0"/>
                </a:lnTo>
                <a:lnTo>
                  <a:pt x="2336254" y="7543273"/>
                </a:lnTo>
                <a:lnTo>
                  <a:pt x="0" y="75432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525794" t="-40822" b="-52994"/>
            </a:stretch>
          </a:blipFill>
        </p:spPr>
      </p:sp>
      <p:sp>
        <p:nvSpPr>
          <p:cNvPr id="6" name="Freeform 6"/>
          <p:cNvSpPr/>
          <p:nvPr/>
        </p:nvSpPr>
        <p:spPr>
          <a:xfrm rot="5400000">
            <a:off x="-434583" y="-789204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7" name="Freeform 7"/>
          <p:cNvSpPr/>
          <p:nvPr/>
        </p:nvSpPr>
        <p:spPr>
          <a:xfrm>
            <a:off x="1857148" y="2051198"/>
            <a:ext cx="1001214" cy="1156078"/>
          </a:xfrm>
          <a:custGeom>
            <a:avLst/>
            <a:gdLst/>
            <a:ahLst/>
            <a:cxnLst/>
            <a:rect l="l" t="t" r="r" b="b"/>
            <a:pathLst>
              <a:path w="1001214" h="1156078">
                <a:moveTo>
                  <a:pt x="0" y="0"/>
                </a:moveTo>
                <a:lnTo>
                  <a:pt x="1001214" y="0"/>
                </a:lnTo>
                <a:lnTo>
                  <a:pt x="1001214" y="1156079"/>
                </a:lnTo>
                <a:lnTo>
                  <a:pt x="0" y="115607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972758" y="7454921"/>
            <a:ext cx="540836" cy="534936"/>
          </a:xfrm>
          <a:custGeom>
            <a:avLst/>
            <a:gdLst/>
            <a:ahLst/>
            <a:cxnLst/>
            <a:rect l="l" t="t" r="r" b="b"/>
            <a:pathLst>
              <a:path w="540836" h="534936">
                <a:moveTo>
                  <a:pt x="0" y="0"/>
                </a:moveTo>
                <a:lnTo>
                  <a:pt x="540836" y="0"/>
                </a:lnTo>
                <a:lnTo>
                  <a:pt x="540836" y="534936"/>
                </a:lnTo>
                <a:lnTo>
                  <a:pt x="0" y="53493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2027707" y="5382763"/>
            <a:ext cx="8233908" cy="15000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245"/>
              </a:lnSpc>
            </a:pPr>
            <a:r>
              <a:rPr lang="en-US" sz="5400" spc="391" dirty="0">
                <a:solidFill>
                  <a:srgbClr val="4DBF38"/>
                </a:solidFill>
                <a:latin typeface="Montserrat Classic Bold"/>
              </a:rPr>
              <a:t>JUNIO 2025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998581" y="2161807"/>
            <a:ext cx="7137762" cy="8720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371"/>
              </a:lnSpc>
            </a:pPr>
            <a:r>
              <a:rPr lang="en-US" sz="2906" spc="113" dirty="0">
                <a:solidFill>
                  <a:srgbClr val="2A2E3A"/>
                </a:solidFill>
                <a:latin typeface="Montserrat Classic"/>
              </a:rPr>
              <a:t>Centro de Prevención y Control</a:t>
            </a:r>
          </a:p>
          <a:p>
            <a:pPr algn="l">
              <a:lnSpc>
                <a:spcPts val="3371"/>
              </a:lnSpc>
            </a:pPr>
            <a:r>
              <a:rPr lang="en-US" sz="2906" spc="113" dirty="0">
                <a:solidFill>
                  <a:srgbClr val="2A2E3A"/>
                </a:solidFill>
                <a:latin typeface="Montserrat Classic"/>
              </a:rPr>
              <a:t>Dirección de Epidemiología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FCB56D49-80DC-632D-14B4-A41F6884DE3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594" y="116934"/>
            <a:ext cx="15427618" cy="1368966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CBDCBA2D-12CB-7901-7D1A-5636E857B6E9}"/>
              </a:ext>
            </a:extLst>
          </p:cNvPr>
          <p:cNvSpPr txBox="1"/>
          <p:nvPr/>
        </p:nvSpPr>
        <p:spPr>
          <a:xfrm>
            <a:off x="613611" y="8831237"/>
            <a:ext cx="82054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latin typeface="Arial Black" panose="020B0A04020102020204" pitchFamily="34" charset="0"/>
              </a:rPr>
              <a:t>Lic. Enf. Juana Elvira Valera Pérez</a:t>
            </a:r>
          </a:p>
          <a:p>
            <a:r>
              <a:rPr lang="es-ES" b="1" dirty="0">
                <a:latin typeface="Arial Black" panose="020B0A04020102020204" pitchFamily="34" charset="0"/>
              </a:rPr>
              <a:t>Responsable Regional de IAAS- GERESA Loreto</a:t>
            </a:r>
            <a:endParaRPr lang="es-MX" b="1" dirty="0">
              <a:latin typeface="Arial Black" panose="020B0A04020102020204" pitchFamily="34" charset="0"/>
            </a:endParaRPr>
          </a:p>
        </p:txBody>
      </p:sp>
      <p:pic>
        <p:nvPicPr>
          <p:cNvPr id="16" name="Picture 2" descr="fichas investigación">
            <a:extLst>
              <a:ext uri="{FF2B5EF4-FFF2-40B4-BE49-F238E27FC236}">
                <a16:creationId xmlns:a16="http://schemas.microsoft.com/office/drawing/2014/main" id="{C51337D9-AE5B-2192-E595-D760CD621C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078" y="7598217"/>
            <a:ext cx="1910703" cy="187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E LA SALUD">
            <a:extLst>
              <a:ext uri="{FF2B5EF4-FFF2-40B4-BE49-F238E27FC236}">
                <a16:creationId xmlns:a16="http://schemas.microsoft.com/office/drawing/2014/main" id="{44574181-E6B7-7437-B03D-F30EEB023D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6862" y="1912378"/>
            <a:ext cx="6124349" cy="8257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8231041">
            <a:off x="13216914" y="-2949524"/>
            <a:ext cx="3889773" cy="12559257"/>
          </a:xfrm>
          <a:custGeom>
            <a:avLst/>
            <a:gdLst/>
            <a:ahLst/>
            <a:cxnLst/>
            <a:rect l="l" t="t" r="r" b="b"/>
            <a:pathLst>
              <a:path w="3889773" h="12559257">
                <a:moveTo>
                  <a:pt x="0" y="0"/>
                </a:moveTo>
                <a:lnTo>
                  <a:pt x="3889773" y="0"/>
                </a:lnTo>
                <a:lnTo>
                  <a:pt x="3889773" y="12559257"/>
                </a:lnTo>
                <a:lnTo>
                  <a:pt x="0" y="125592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525794" t="-40822" b="-52994"/>
            </a:stretch>
          </a:blipFill>
        </p:spPr>
      </p:sp>
      <p:grpSp>
        <p:nvGrpSpPr>
          <p:cNvPr id="3" name="Group 3"/>
          <p:cNvGrpSpPr/>
          <p:nvPr/>
        </p:nvGrpSpPr>
        <p:grpSpPr>
          <a:xfrm rot="-2468074">
            <a:off x="11893389" y="3703410"/>
            <a:ext cx="8739806" cy="5324588"/>
            <a:chOff x="0" y="0"/>
            <a:chExt cx="2301842" cy="140236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301842" cy="1402361"/>
            </a:xfrm>
            <a:custGeom>
              <a:avLst/>
              <a:gdLst/>
              <a:ahLst/>
              <a:cxnLst/>
              <a:rect l="l" t="t" r="r" b="b"/>
              <a:pathLst>
                <a:path w="2301842" h="1402361">
                  <a:moveTo>
                    <a:pt x="0" y="0"/>
                  </a:moveTo>
                  <a:lnTo>
                    <a:pt x="2301842" y="0"/>
                  </a:lnTo>
                  <a:lnTo>
                    <a:pt x="2301842" y="1402361"/>
                  </a:lnTo>
                  <a:lnTo>
                    <a:pt x="0" y="1402361"/>
                  </a:lnTo>
                  <a:close/>
                </a:path>
              </a:pathLst>
            </a:custGeom>
            <a:solidFill>
              <a:srgbClr val="052A47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2301842" cy="14499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 rot="-2468074">
            <a:off x="13759538" y="4203233"/>
            <a:ext cx="4609127" cy="4873542"/>
            <a:chOff x="0" y="0"/>
            <a:chExt cx="1213926" cy="12835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213926" cy="1283567"/>
            </a:xfrm>
            <a:custGeom>
              <a:avLst/>
              <a:gdLst/>
              <a:ahLst/>
              <a:cxnLst/>
              <a:rect l="l" t="t" r="r" b="b"/>
              <a:pathLst>
                <a:path w="1213926" h="1283567">
                  <a:moveTo>
                    <a:pt x="0" y="0"/>
                  </a:moveTo>
                  <a:lnTo>
                    <a:pt x="1213926" y="0"/>
                  </a:lnTo>
                  <a:lnTo>
                    <a:pt x="1213926" y="1283567"/>
                  </a:lnTo>
                  <a:lnTo>
                    <a:pt x="0" y="128356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80D12A"/>
              </a:solidFill>
              <a:prstDash val="solid"/>
              <a:miter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1213926" cy="13311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-3688142" y="6845658"/>
            <a:ext cx="6882684" cy="6882684"/>
          </a:xfrm>
          <a:custGeom>
            <a:avLst/>
            <a:gdLst/>
            <a:ahLst/>
            <a:cxnLst/>
            <a:rect l="l" t="t" r="r" b="b"/>
            <a:pathLst>
              <a:path w="6882684" h="6882684">
                <a:moveTo>
                  <a:pt x="0" y="0"/>
                </a:moveTo>
                <a:lnTo>
                  <a:pt x="6882684" y="0"/>
                </a:lnTo>
                <a:lnTo>
                  <a:pt x="6882684" y="6882684"/>
                </a:lnTo>
                <a:lnTo>
                  <a:pt x="0" y="688268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4C2BB618-48DA-15D7-EE9F-10752FFA7124}"/>
              </a:ext>
            </a:extLst>
          </p:cNvPr>
          <p:cNvSpPr/>
          <p:nvPr/>
        </p:nvSpPr>
        <p:spPr>
          <a:xfrm>
            <a:off x="3819008" y="1193512"/>
            <a:ext cx="9587101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6000" b="1" spc="254" dirty="0">
                <a:solidFill>
                  <a:srgbClr val="2A2E3A"/>
                </a:solidFill>
                <a:latin typeface="Gill Sans Ultra Bold" panose="020B0A02020104020203" pitchFamily="34" charset="0"/>
              </a:rPr>
              <a:t>INTRODUCCIÓN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7EEBF8C1-119B-260E-9995-BCB3CBE237AE}"/>
              </a:ext>
            </a:extLst>
          </p:cNvPr>
          <p:cNvSpPr txBox="1"/>
          <p:nvPr/>
        </p:nvSpPr>
        <p:spPr>
          <a:xfrm>
            <a:off x="810275" y="9772590"/>
            <a:ext cx="13520056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/>
            <a:r>
              <a:rPr lang="es-MX" sz="1000" b="0" i="0" u="none" strike="noStrike" baseline="0" dirty="0">
                <a:solidFill>
                  <a:srgbClr val="000000"/>
                </a:solidFill>
              </a:rPr>
              <a:t>Fuente: Base de datos de Vigilancia de IAAS  de GERESA Loreto</a:t>
            </a:r>
          </a:p>
          <a:p>
            <a:pPr algn="l"/>
            <a:r>
              <a:rPr lang="es-MX" sz="1000" dirty="0">
                <a:solidFill>
                  <a:srgbClr val="000000"/>
                </a:solidFill>
              </a:rPr>
              <a:t>*Hasta el I Trimestre 2025</a:t>
            </a:r>
            <a:r>
              <a:rPr lang="es-MX" sz="1000" b="0" i="0" u="none" strike="noStrike" baseline="0" dirty="0">
                <a:solidFill>
                  <a:srgbClr val="000000"/>
                </a:solidFill>
              </a:rPr>
              <a:t>. 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98AC9D28-2881-85F9-578A-555F33B9D4B6}"/>
              </a:ext>
            </a:extLst>
          </p:cNvPr>
          <p:cNvSpPr txBox="1"/>
          <p:nvPr/>
        </p:nvSpPr>
        <p:spPr>
          <a:xfrm>
            <a:off x="810274" y="2971116"/>
            <a:ext cx="15877525" cy="627383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ES" sz="44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 Light" panose="020F0302020204030204" pitchFamily="34" charset="0"/>
              </a:rPr>
              <a:t>Las Infecciones Asociadas a la Atención en Salud (IAAS) representan un serio problema de salud pública en la región Loreto, debido a las condiciones particulares del sistema sanitario, el contexto geográfico, las limitaciones en infraestructura, y el acceso desigual a servicios especializados. La vigilancia y análisis continuo de estas infecciones son fundamentales para garantizar la calidad y seguridad en la atención a los pacientes.</a:t>
            </a:r>
            <a:endParaRPr lang="es-MX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Freeform 21">
            <a:extLst>
              <a:ext uri="{FF2B5EF4-FFF2-40B4-BE49-F238E27FC236}">
                <a16:creationId xmlns:a16="http://schemas.microsoft.com/office/drawing/2014/main" id="{3C26C2BC-42EA-E2B0-D4CF-E036C7A8E362}"/>
              </a:ext>
            </a:extLst>
          </p:cNvPr>
          <p:cNvSpPr/>
          <p:nvPr/>
        </p:nvSpPr>
        <p:spPr>
          <a:xfrm>
            <a:off x="14630400" y="529844"/>
            <a:ext cx="2401555" cy="1483181"/>
          </a:xfrm>
          <a:custGeom>
            <a:avLst/>
            <a:gdLst/>
            <a:ahLst/>
            <a:cxnLst/>
            <a:rect l="l" t="t" r="r" b="b"/>
            <a:pathLst>
              <a:path w="787256" h="767216">
                <a:moveTo>
                  <a:pt x="0" y="0"/>
                </a:moveTo>
                <a:lnTo>
                  <a:pt x="787255" y="0"/>
                </a:lnTo>
                <a:lnTo>
                  <a:pt x="787255" y="767216"/>
                </a:lnTo>
                <a:lnTo>
                  <a:pt x="0" y="76721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/>
          <p:cNvSpPr/>
          <p:nvPr/>
        </p:nvSpPr>
        <p:spPr>
          <a:xfrm>
            <a:off x="9374818" y="-2586212"/>
            <a:ext cx="9619282" cy="5963955"/>
          </a:xfrm>
          <a:custGeom>
            <a:avLst/>
            <a:gdLst/>
            <a:ahLst/>
            <a:cxnLst/>
            <a:rect l="l" t="t" r="r" b="b"/>
            <a:pathLst>
              <a:path w="9619282" h="5963955">
                <a:moveTo>
                  <a:pt x="0" y="0"/>
                </a:moveTo>
                <a:lnTo>
                  <a:pt x="9619282" y="0"/>
                </a:lnTo>
                <a:lnTo>
                  <a:pt x="9619282" y="5963954"/>
                </a:lnTo>
                <a:lnTo>
                  <a:pt x="0" y="596395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20" name="Freeform 20"/>
          <p:cNvSpPr/>
          <p:nvPr/>
        </p:nvSpPr>
        <p:spPr>
          <a:xfrm>
            <a:off x="8345096" y="-1016743"/>
            <a:ext cx="5903940" cy="3660443"/>
          </a:xfrm>
          <a:custGeom>
            <a:avLst/>
            <a:gdLst/>
            <a:ahLst/>
            <a:cxnLst/>
            <a:rect l="l" t="t" r="r" b="b"/>
            <a:pathLst>
              <a:path w="5903940" h="3660443">
                <a:moveTo>
                  <a:pt x="0" y="0"/>
                </a:moveTo>
                <a:lnTo>
                  <a:pt x="5903940" y="0"/>
                </a:lnTo>
                <a:lnTo>
                  <a:pt x="5903940" y="3660443"/>
                </a:lnTo>
                <a:lnTo>
                  <a:pt x="0" y="366044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D3763A96-BFA0-F6D2-C001-600DAD79546F}"/>
              </a:ext>
            </a:extLst>
          </p:cNvPr>
          <p:cNvSpPr txBox="1"/>
          <p:nvPr/>
        </p:nvSpPr>
        <p:spPr>
          <a:xfrm>
            <a:off x="1524000" y="9820989"/>
            <a:ext cx="13520056" cy="24622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/>
            <a:r>
              <a:rPr lang="es-MX" sz="1000" b="0" i="0" u="none" strike="noStrike" baseline="0" dirty="0">
                <a:solidFill>
                  <a:srgbClr val="000000"/>
                </a:solidFill>
              </a:rPr>
              <a:t>Fuente: Base de datos de Vigilancia de IAAS  de GERESA Loreto</a:t>
            </a:r>
          </a:p>
        </p:txBody>
      </p:sp>
      <p:sp>
        <p:nvSpPr>
          <p:cNvPr id="13" name="TextBox 6">
            <a:extLst>
              <a:ext uri="{FF2B5EF4-FFF2-40B4-BE49-F238E27FC236}">
                <a16:creationId xmlns:a16="http://schemas.microsoft.com/office/drawing/2014/main" id="{EAED5FA2-09DA-47C2-C131-9402969097CF}"/>
              </a:ext>
            </a:extLst>
          </p:cNvPr>
          <p:cNvSpPr txBox="1"/>
          <p:nvPr/>
        </p:nvSpPr>
        <p:spPr>
          <a:xfrm>
            <a:off x="381000" y="-18628"/>
            <a:ext cx="17297402" cy="16569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pPr marL="457200" indent="-228600" algn="ctr">
              <a:lnSpc>
                <a:spcPct val="115000"/>
              </a:lnSpc>
              <a:spcAft>
                <a:spcPts val="1000"/>
              </a:spcAft>
            </a:pPr>
            <a:r>
              <a:rPr lang="es-MX" sz="3200" b="1" dirty="0">
                <a:effectLst/>
                <a:latin typeface="Gill Sans Ultra Bold" panose="020B0A020201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es-PE" sz="3200" b="1" dirty="0">
                <a:effectLst/>
                <a:latin typeface="Gill Sans Ultra Bold" panose="020B0A020201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ASAS DE INCIDENCIA ACUMULADA (X 100 PACIENTES VIGILADOS), SEGÚN UPSS, PROCEDIMIENTOS MÉDICOS y TIPO DE IAAS, REGIÓN</a:t>
            </a:r>
            <a:r>
              <a:rPr lang="es-PE" sz="3200" b="1" dirty="0">
                <a:effectLst/>
                <a:latin typeface="Gill Sans Ultra Bold" panose="020B0A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PE" sz="3200" b="1" dirty="0">
                <a:effectLst/>
                <a:latin typeface="Gill Sans Ultra Bold" panose="020B0A020201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LORETO, </a:t>
            </a:r>
            <a:r>
              <a:rPr lang="es-PE" sz="3200" b="1" dirty="0">
                <a:solidFill>
                  <a:srgbClr val="FF0000"/>
                </a:solidFill>
                <a:latin typeface="Gill Sans Ultra Bold" panose="020B0A020201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JUNIO-</a:t>
            </a:r>
            <a:r>
              <a:rPr lang="es-PE" sz="3200" b="1" dirty="0">
                <a:effectLst/>
                <a:latin typeface="Gill Sans Ultra Bold" panose="020B0A020201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2025</a:t>
            </a:r>
            <a:endParaRPr lang="es-MX" sz="2800" dirty="0">
              <a:effectLst/>
              <a:latin typeface="Gill Sans Ultra Bold" panose="020B0A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0DBFBA42-8BDF-4EE6-AAEF-A889CF703074}"/>
              </a:ext>
            </a:extLst>
          </p:cNvPr>
          <p:cNvSpPr/>
          <p:nvPr/>
        </p:nvSpPr>
        <p:spPr>
          <a:xfrm>
            <a:off x="7620000" y="9885675"/>
            <a:ext cx="152400" cy="17002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067E87D-4D04-45C8-A829-33C5192D4416}"/>
              </a:ext>
            </a:extLst>
          </p:cNvPr>
          <p:cNvSpPr txBox="1"/>
          <p:nvPr/>
        </p:nvSpPr>
        <p:spPr>
          <a:xfrm>
            <a:off x="7834108" y="9885675"/>
            <a:ext cx="3581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/>
              <a:t>IAAS SUPERIORES AL PROMEDIO NACIONAL SEGÚN CATEGORÍAS.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2E716E0-6F17-49A7-901A-08AD762AC1D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6548" y="1943099"/>
            <a:ext cx="16166306" cy="781320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683970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/>
          <p:cNvSpPr/>
          <p:nvPr/>
        </p:nvSpPr>
        <p:spPr>
          <a:xfrm>
            <a:off x="9374818" y="-2586212"/>
            <a:ext cx="9619282" cy="5963955"/>
          </a:xfrm>
          <a:custGeom>
            <a:avLst/>
            <a:gdLst/>
            <a:ahLst/>
            <a:cxnLst/>
            <a:rect l="l" t="t" r="r" b="b"/>
            <a:pathLst>
              <a:path w="9619282" h="5963955">
                <a:moveTo>
                  <a:pt x="0" y="0"/>
                </a:moveTo>
                <a:lnTo>
                  <a:pt x="9619282" y="0"/>
                </a:lnTo>
                <a:lnTo>
                  <a:pt x="9619282" y="5963954"/>
                </a:lnTo>
                <a:lnTo>
                  <a:pt x="0" y="596395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20" name="Freeform 20"/>
          <p:cNvSpPr/>
          <p:nvPr/>
        </p:nvSpPr>
        <p:spPr>
          <a:xfrm>
            <a:off x="8345096" y="-1016743"/>
            <a:ext cx="5903940" cy="3660443"/>
          </a:xfrm>
          <a:custGeom>
            <a:avLst/>
            <a:gdLst/>
            <a:ahLst/>
            <a:cxnLst/>
            <a:rect l="l" t="t" r="r" b="b"/>
            <a:pathLst>
              <a:path w="5903940" h="3660443">
                <a:moveTo>
                  <a:pt x="0" y="0"/>
                </a:moveTo>
                <a:lnTo>
                  <a:pt x="5903940" y="0"/>
                </a:lnTo>
                <a:lnTo>
                  <a:pt x="5903940" y="3660443"/>
                </a:lnTo>
                <a:lnTo>
                  <a:pt x="0" y="366044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D3763A96-BFA0-F6D2-C001-600DAD79546F}"/>
              </a:ext>
            </a:extLst>
          </p:cNvPr>
          <p:cNvSpPr txBox="1"/>
          <p:nvPr/>
        </p:nvSpPr>
        <p:spPr>
          <a:xfrm>
            <a:off x="859972" y="8341498"/>
            <a:ext cx="13520056" cy="24622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/>
            <a:r>
              <a:rPr lang="es-MX" sz="1000" b="0" i="0" u="none" strike="noStrike" baseline="0" dirty="0">
                <a:solidFill>
                  <a:srgbClr val="000000"/>
                </a:solidFill>
              </a:rPr>
              <a:t>Fuente: Base de datos de Vigilancia de IAAS  de GERESA Loreto</a:t>
            </a:r>
          </a:p>
        </p:txBody>
      </p:sp>
      <p:sp>
        <p:nvSpPr>
          <p:cNvPr id="13" name="TextBox 6">
            <a:extLst>
              <a:ext uri="{FF2B5EF4-FFF2-40B4-BE49-F238E27FC236}">
                <a16:creationId xmlns:a16="http://schemas.microsoft.com/office/drawing/2014/main" id="{EAED5FA2-09DA-47C2-C131-9402969097CF}"/>
              </a:ext>
            </a:extLst>
          </p:cNvPr>
          <p:cNvSpPr txBox="1"/>
          <p:nvPr/>
        </p:nvSpPr>
        <p:spPr>
          <a:xfrm>
            <a:off x="381000" y="-18628"/>
            <a:ext cx="17297402" cy="222323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pPr marL="457200" indent="-228600" algn="ctr">
              <a:lnSpc>
                <a:spcPct val="115000"/>
              </a:lnSpc>
              <a:spcAft>
                <a:spcPts val="1000"/>
              </a:spcAft>
            </a:pPr>
            <a:r>
              <a:rPr lang="es-MX" sz="3200" b="1" dirty="0">
                <a:effectLst/>
                <a:latin typeface="Gill Sans Ultra Bold" panose="020B0A020201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es-PE" sz="3200" b="1" dirty="0">
                <a:effectLst/>
                <a:latin typeface="Gill Sans Ultra Bold" panose="020B0A020201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ASAS DE INCIDENCIA ACUMULADA (X 100 PACIENTES VIGILADOS), </a:t>
            </a:r>
            <a:r>
              <a:rPr lang="es-PE" sz="3200" b="1" dirty="0">
                <a:latin typeface="Gill Sans Ultra Bold" panose="020B0A020201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EN EL </a:t>
            </a:r>
            <a:r>
              <a:rPr lang="es-PE" sz="3200" b="1" dirty="0">
                <a:solidFill>
                  <a:srgbClr val="0070C0"/>
                </a:solidFill>
                <a:latin typeface="Gill Sans Ultra Bold" panose="020B0A020201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SERVICIO DE GINECO OBSTETRICIA</a:t>
            </a:r>
            <a:r>
              <a:rPr lang="es-PE" sz="3200" b="1" dirty="0">
                <a:effectLst/>
                <a:latin typeface="Gill Sans Ultra Bold" panose="020B0A020201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, PROCEDIMIENTOS MÉDICOS y TIPO DE IAAS EN EL I NIVEL DE ATENCIÓN, REGIÓN</a:t>
            </a:r>
            <a:r>
              <a:rPr lang="es-PE" sz="3200" b="1" dirty="0">
                <a:effectLst/>
                <a:latin typeface="Gill Sans Ultra Bold" panose="020B0A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PE" sz="3200" b="1" dirty="0">
                <a:effectLst/>
                <a:latin typeface="Gill Sans Ultra Bold" panose="020B0A020201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LORETO, </a:t>
            </a:r>
            <a:r>
              <a:rPr lang="es-PE" sz="3200" b="1" dirty="0">
                <a:solidFill>
                  <a:srgbClr val="FF0000"/>
                </a:solidFill>
                <a:latin typeface="Gill Sans Ultra Bold" panose="020B0A020201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JUNIO-</a:t>
            </a:r>
            <a:r>
              <a:rPr lang="es-PE" sz="3200" b="1" dirty="0">
                <a:effectLst/>
                <a:latin typeface="Gill Sans Ultra Bold" panose="020B0A020201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2025</a:t>
            </a:r>
            <a:endParaRPr lang="es-MX" sz="2800" dirty="0">
              <a:effectLst/>
              <a:latin typeface="Gill Sans Ultra Bold" panose="020B0A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0DBFBA42-8BDF-4EE6-AAEF-A889CF703074}"/>
              </a:ext>
            </a:extLst>
          </p:cNvPr>
          <p:cNvSpPr/>
          <p:nvPr/>
        </p:nvSpPr>
        <p:spPr>
          <a:xfrm>
            <a:off x="7772400" y="8497441"/>
            <a:ext cx="152400" cy="17002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067E87D-4D04-45C8-A829-33C5192D4416}"/>
              </a:ext>
            </a:extLst>
          </p:cNvPr>
          <p:cNvSpPr txBox="1"/>
          <p:nvPr/>
        </p:nvSpPr>
        <p:spPr>
          <a:xfrm>
            <a:off x="8153400" y="8428274"/>
            <a:ext cx="3581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/>
              <a:t>IAAS SUPERIORES AL PROMEDIO NACIONAL SEGÚN CATEGORÍAS.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96BEBC4-D4F9-45AA-8382-69700763AFF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1000" y="2360553"/>
            <a:ext cx="17602200" cy="590297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38981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uadroTexto 31">
            <a:extLst>
              <a:ext uri="{FF2B5EF4-FFF2-40B4-BE49-F238E27FC236}">
                <a16:creationId xmlns:a16="http://schemas.microsoft.com/office/drawing/2014/main" id="{D3763A96-BFA0-F6D2-C001-600DAD79546F}"/>
              </a:ext>
            </a:extLst>
          </p:cNvPr>
          <p:cNvSpPr txBox="1"/>
          <p:nvPr/>
        </p:nvSpPr>
        <p:spPr>
          <a:xfrm>
            <a:off x="381000" y="9944100"/>
            <a:ext cx="13520056" cy="24622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/>
            <a:r>
              <a:rPr lang="es-MX" sz="1000" b="0" i="0" u="none" strike="noStrike" baseline="0" dirty="0">
                <a:solidFill>
                  <a:srgbClr val="000000"/>
                </a:solidFill>
              </a:rPr>
              <a:t>Fuente: Base de datos de Vigilancia de IAAS  de GERESA Loreto</a:t>
            </a:r>
          </a:p>
        </p:txBody>
      </p:sp>
      <p:sp>
        <p:nvSpPr>
          <p:cNvPr id="13" name="TextBox 6">
            <a:extLst>
              <a:ext uri="{FF2B5EF4-FFF2-40B4-BE49-F238E27FC236}">
                <a16:creationId xmlns:a16="http://schemas.microsoft.com/office/drawing/2014/main" id="{EAED5FA2-09DA-47C2-C131-9402969097CF}"/>
              </a:ext>
            </a:extLst>
          </p:cNvPr>
          <p:cNvSpPr txBox="1"/>
          <p:nvPr/>
        </p:nvSpPr>
        <p:spPr>
          <a:xfrm>
            <a:off x="152401" y="114300"/>
            <a:ext cx="17983200" cy="142090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pPr marL="457200" indent="-228600" algn="ctr">
              <a:spcAft>
                <a:spcPts val="1000"/>
              </a:spcAft>
            </a:pPr>
            <a:r>
              <a:rPr lang="es-MX" sz="2800" b="1" dirty="0">
                <a:effectLst/>
                <a:latin typeface="Gill Sans Ultra Bold" panose="020B0A020201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es-PE" sz="2800" b="1" dirty="0">
                <a:effectLst/>
                <a:latin typeface="Gill Sans Ultra Bold" panose="020B0A020201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ASAS DE </a:t>
            </a:r>
            <a:r>
              <a:rPr lang="es-PE" sz="2800" b="1" dirty="0">
                <a:solidFill>
                  <a:srgbClr val="FF0000"/>
                </a:solidFill>
                <a:effectLst/>
                <a:latin typeface="Gill Sans Ultra Bold" panose="020B0A020201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DENSIDAD DE INCIDENCIA </a:t>
            </a:r>
            <a:r>
              <a:rPr lang="es-PE" sz="2800" b="1" dirty="0">
                <a:effectLst/>
                <a:latin typeface="Gill Sans Ultra Bold" panose="020B0A020201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(X 1,000 DÍAS DE EXPOSICIÓN </a:t>
            </a:r>
            <a:r>
              <a:rPr lang="es-PE" sz="2800" b="1" dirty="0">
                <a:latin typeface="Gill Sans Ultra Bold" panose="020B0A020201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A DISPOSITIVOS MÉDICOS</a:t>
            </a:r>
            <a:r>
              <a:rPr lang="es-PE" sz="2800" b="1" dirty="0">
                <a:effectLst/>
                <a:latin typeface="Gill Sans Ultra Bold" panose="020B0A020201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) SEGÚN UPSS, TIPO DE IAAS, </a:t>
            </a:r>
          </a:p>
          <a:p>
            <a:pPr marL="457200" indent="-228600" algn="ctr">
              <a:spcAft>
                <a:spcPts val="1000"/>
              </a:spcAft>
            </a:pPr>
            <a:r>
              <a:rPr lang="es-PE" sz="2800" b="1" dirty="0">
                <a:effectLst/>
                <a:latin typeface="Gill Sans Ultra Bold" panose="020B0A020201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REGIÓN</a:t>
            </a:r>
            <a:r>
              <a:rPr lang="es-PE" sz="2800" b="1" dirty="0">
                <a:effectLst/>
                <a:latin typeface="Gill Sans Ultra Bold" panose="020B0A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PE" sz="2800" b="1" dirty="0">
                <a:effectLst/>
                <a:latin typeface="Gill Sans Ultra Bold" panose="020B0A020201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LORETO,  </a:t>
            </a:r>
            <a:r>
              <a:rPr lang="es-PE" sz="2800" b="1" dirty="0">
                <a:solidFill>
                  <a:srgbClr val="FF0000"/>
                </a:solidFill>
                <a:latin typeface="Gill Sans Ultra Bold" panose="020B0A020201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JUNIO-</a:t>
            </a:r>
            <a:r>
              <a:rPr lang="es-PE" sz="2800" b="1" dirty="0">
                <a:effectLst/>
                <a:latin typeface="Gill Sans Ultra Bold" panose="020B0A020201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2025</a:t>
            </a:r>
            <a:endParaRPr lang="es-MX" sz="2400" dirty="0">
              <a:effectLst/>
              <a:latin typeface="Gill Sans Ultra Bold" panose="020B0A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81EA8D16-76A4-E37C-A17B-1BAE482842A3}"/>
              </a:ext>
            </a:extLst>
          </p:cNvPr>
          <p:cNvSpPr/>
          <p:nvPr/>
        </p:nvSpPr>
        <p:spPr>
          <a:xfrm>
            <a:off x="4800600" y="10020300"/>
            <a:ext cx="152400" cy="17002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678A88E-9BB4-AED7-30B6-C01DABCB7F2F}"/>
              </a:ext>
            </a:extLst>
          </p:cNvPr>
          <p:cNvSpPr txBox="1"/>
          <p:nvPr/>
        </p:nvSpPr>
        <p:spPr>
          <a:xfrm>
            <a:off x="5029200" y="9988803"/>
            <a:ext cx="3581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/>
              <a:t>IAAS SUPERIORES AL PROMEDIO NACIONAL SEGÚN CATEGORÍAS.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2FD337C-7437-446E-83F3-A575578E86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330" y="1611401"/>
            <a:ext cx="17965271" cy="828799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67182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 de texto 55">
            <a:extLst>
              <a:ext uri="{FF2B5EF4-FFF2-40B4-BE49-F238E27FC236}">
                <a16:creationId xmlns:a16="http://schemas.microsoft.com/office/drawing/2014/main" id="{151FDB96-CCC3-4E04-ABC8-7D89040D7D51}"/>
              </a:ext>
            </a:extLst>
          </p:cNvPr>
          <p:cNvSpPr txBox="1"/>
          <p:nvPr/>
        </p:nvSpPr>
        <p:spPr>
          <a:xfrm>
            <a:off x="381000" y="10494"/>
            <a:ext cx="17526000" cy="16689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457200" indent="-228600" algn="ctr">
              <a:spcAft>
                <a:spcPts val="1000"/>
              </a:spcAft>
            </a:pPr>
            <a:r>
              <a:rPr lang="es-PE" sz="3200" b="1" dirty="0">
                <a:latin typeface="Gill Sans Ultra Bold" panose="020B0A020201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ACCIDENTES EN PERSONAL DE SALUD CON </a:t>
            </a:r>
            <a:r>
              <a:rPr lang="es-PE" sz="3200" b="1" dirty="0">
                <a:solidFill>
                  <a:srgbClr val="00B050"/>
                </a:solidFill>
                <a:latin typeface="Gill Sans Ultra Bold" panose="020B0A020201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OBJETOS PUNZO CORTANTES</a:t>
            </a:r>
            <a:r>
              <a:rPr lang="es-PE" sz="3200" b="1" dirty="0">
                <a:latin typeface="Gill Sans Ultra Bold" panose="020B0A020201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O </a:t>
            </a:r>
            <a:r>
              <a:rPr lang="es-PE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Gill Sans Ultra Bold" panose="020B0A020201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EXPOSICIÓN A FLUIDOS </a:t>
            </a:r>
            <a:r>
              <a:rPr lang="es-PE" sz="3200" b="1" dirty="0">
                <a:latin typeface="Gill Sans Ultra Bold" panose="020B0A020201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EN ESTABLECIMIENTOS DE SALUD. REGIÓN LORETO, NOTIFICADOS EN</a:t>
            </a:r>
            <a:r>
              <a:rPr lang="es-PE" sz="3200" b="1" dirty="0">
                <a:solidFill>
                  <a:srgbClr val="FF0000"/>
                </a:solidFill>
                <a:latin typeface="Gill Sans Ultra Bold" panose="020B0A020201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JUNIO 2025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4C65F229-6483-4F8C-A541-3971733B1CF4}"/>
              </a:ext>
            </a:extLst>
          </p:cNvPr>
          <p:cNvSpPr/>
          <p:nvPr/>
        </p:nvSpPr>
        <p:spPr>
          <a:xfrm>
            <a:off x="152400" y="9936567"/>
            <a:ext cx="3631122" cy="2256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Fuente: CDC/Aplicativo Vigilancia IAAS-Dirección de Epidemiología -GERESA Loreto</a:t>
            </a:r>
            <a:endParaRPr lang="es-PE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8653110-31BF-455D-8336-114522A74F07}"/>
              </a:ext>
            </a:extLst>
          </p:cNvPr>
          <p:cNvSpPr txBox="1"/>
          <p:nvPr/>
        </p:nvSpPr>
        <p:spPr>
          <a:xfrm>
            <a:off x="381000" y="6972300"/>
            <a:ext cx="1737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b="1" dirty="0">
                <a:latin typeface="Goudy Old Style" panose="02020502050305020303" pitchFamily="18" charset="0"/>
              </a:rPr>
              <a:t>EN EL MES DE JUNIO 5 IPRESS REPORTARON ACCIDENTES PUNZO CORTANTES O EXPOSICIÓN A FLUIDOS, SOLO 01 IPRESS TUVO 1 NOTIFICACIÓN POSITIVA DEL HOSPITAL YURIMAGUAS, UN ACCIDENTE PUNZO CORTANTE CON UNA AGUJA  HIPODÉRMICA EN EL DEDO MEDIO IZQUIERDO, NO NECESITÓ PROFILAXIS, SUS EXAMENES SEROLÓGICOS DE LABORATORIO TUVIERON RESULTADOS NEGATIVOS.</a:t>
            </a:r>
            <a:endParaRPr lang="es-PE" b="1" dirty="0">
              <a:latin typeface="Goudy Old Style" panose="02020502050305020303" pitchFamily="18" charset="0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B870CF30-4621-4EF1-BD75-A861FFB1D6CF}"/>
              </a:ext>
            </a:extLst>
          </p:cNvPr>
          <p:cNvSpPr/>
          <p:nvPr/>
        </p:nvSpPr>
        <p:spPr>
          <a:xfrm rot="913091">
            <a:off x="4486417" y="4706777"/>
            <a:ext cx="74468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NOTIFICACIÓN NEGATIVA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6C7B498-BEB4-4E35-A75F-1A11022137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874" y="1976801"/>
            <a:ext cx="17552126" cy="470467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808336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ángulo 37">
            <a:extLst>
              <a:ext uri="{FF2B5EF4-FFF2-40B4-BE49-F238E27FC236}">
                <a16:creationId xmlns:a16="http://schemas.microsoft.com/office/drawing/2014/main" id="{CCC511D4-814A-8CF2-78B1-0680BF00608C}"/>
              </a:ext>
            </a:extLst>
          </p:cNvPr>
          <p:cNvSpPr/>
          <p:nvPr/>
        </p:nvSpPr>
        <p:spPr>
          <a:xfrm>
            <a:off x="1047751" y="238661"/>
            <a:ext cx="16192500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b="1" dirty="0">
                <a:latin typeface="Gill Sans Ultra Bold" panose="020B0A020201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REPORTE DE COBERTURA DE NOTIFICACIÓN</a:t>
            </a:r>
          </a:p>
          <a:p>
            <a:pPr algn="ctr"/>
            <a:r>
              <a:rPr lang="es-ES" sz="4000" b="1" dirty="0">
                <a:latin typeface="Gill Sans Ultra Bold" panose="020B0A020201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GERESA LORETO. </a:t>
            </a:r>
            <a:r>
              <a:rPr lang="es-ES" sz="4000" b="1" dirty="0">
                <a:solidFill>
                  <a:srgbClr val="FF0000"/>
                </a:solidFill>
                <a:latin typeface="Gill Sans Ultra Bold" panose="020B0A020201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I SEMESTRE 2025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DD0A8F4-356E-FE09-4CB9-FD6A08840389}"/>
              </a:ext>
            </a:extLst>
          </p:cNvPr>
          <p:cNvSpPr txBox="1"/>
          <p:nvPr/>
        </p:nvSpPr>
        <p:spPr>
          <a:xfrm>
            <a:off x="777240" y="9113103"/>
            <a:ext cx="16733520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MX" sz="2400" dirty="0"/>
              <a:t>De 22 establecimientos de salud programados para realizar la vigilancia de IAAS, 04 no reportaron la vigilancia en los diferentes servicios y 01 EE.SS solo notificó 2 meses con el 33.3%. Al I semestre se obtuvo una cobertura del 75.8%.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9668CC4-8045-5487-88F3-F682156D5F9A}"/>
              </a:ext>
            </a:extLst>
          </p:cNvPr>
          <p:cNvSpPr txBox="1"/>
          <p:nvPr/>
        </p:nvSpPr>
        <p:spPr>
          <a:xfrm>
            <a:off x="1047750" y="9991094"/>
            <a:ext cx="13520056" cy="24622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/>
            <a:r>
              <a:rPr lang="es-MX" sz="1000" b="0" i="0" u="none" strike="noStrike" baseline="0" dirty="0">
                <a:solidFill>
                  <a:srgbClr val="000000"/>
                </a:solidFill>
              </a:rPr>
              <a:t>Fuente: Base de datos de Vigilancia de IAAS  de GERESA Loreto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31771B6-83DC-439F-A9D5-7DD7746780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8860" y="1790700"/>
            <a:ext cx="13670280" cy="712317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125705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E23600D-A99C-430A-9FD5-1C8B2CD8C9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5300" y="3924300"/>
            <a:ext cx="9677400" cy="55626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12D8627-E0BB-49E8-9B0A-3E12D0BF6857}"/>
              </a:ext>
            </a:extLst>
          </p:cNvPr>
          <p:cNvSpPr txBox="1"/>
          <p:nvPr/>
        </p:nvSpPr>
        <p:spPr>
          <a:xfrm>
            <a:off x="3695700" y="2400300"/>
            <a:ext cx="108966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3600" b="1" dirty="0"/>
              <a:t>"La atención limpia es una atención más segura"</a:t>
            </a:r>
            <a:br>
              <a:rPr lang="es-MX" sz="3600" b="1" dirty="0"/>
            </a:br>
            <a:r>
              <a:rPr lang="es-MX" sz="3600" b="1" dirty="0"/>
              <a:t> </a:t>
            </a:r>
            <a:r>
              <a:rPr lang="es-MX" sz="3600" b="1" i="1" dirty="0"/>
              <a:t>Organización Mundial de la Salud (OMS)</a:t>
            </a:r>
            <a:endParaRPr lang="es-PE" sz="3600" b="1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6803637-521A-49CD-8059-1AC721DECE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594" y="116934"/>
            <a:ext cx="15427618" cy="13689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0786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3927</TotalTime>
  <Words>453</Words>
  <Application>Microsoft Office PowerPoint</Application>
  <PresentationFormat>Personalizado</PresentationFormat>
  <Paragraphs>33</Paragraphs>
  <Slides>8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7" baseType="lpstr">
      <vt:lpstr>Calibri</vt:lpstr>
      <vt:lpstr>Goudy Old Style</vt:lpstr>
      <vt:lpstr>Montserrat Classic</vt:lpstr>
      <vt:lpstr>Arial</vt:lpstr>
      <vt:lpstr>Montserrat Classic Bold</vt:lpstr>
      <vt:lpstr>Gill Sans Ultra Bold</vt:lpstr>
      <vt:lpstr>Arial Black</vt:lpstr>
      <vt:lpstr>Bookman Old Style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and Green Modern Professional Company Profile Presentation</dc:title>
  <dc:creator>Juana Elvira Valera Pérez</dc:creator>
  <cp:lastModifiedBy>ADMIN</cp:lastModifiedBy>
  <cp:revision>128</cp:revision>
  <cp:lastPrinted>2025-06-27T19:12:06Z</cp:lastPrinted>
  <dcterms:created xsi:type="dcterms:W3CDTF">2006-08-16T00:00:00Z</dcterms:created>
  <dcterms:modified xsi:type="dcterms:W3CDTF">2025-07-15T21:17:58Z</dcterms:modified>
  <dc:identifier>DAGIdP-Eevw</dc:identifier>
</cp:coreProperties>
</file>