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6" r:id="rId5"/>
    <p:sldId id="282" r:id="rId6"/>
    <p:sldId id="283" r:id="rId7"/>
    <p:sldId id="277" r:id="rId8"/>
    <p:sldId id="278" r:id="rId9"/>
    <p:sldId id="279" r:id="rId10"/>
    <p:sldId id="280" r:id="rId11"/>
    <p:sldId id="281" r:id="rId12"/>
    <p:sldId id="284" r:id="rId13"/>
    <p:sldId id="270" r:id="rId14"/>
    <p:sldId id="285" r:id="rId15"/>
  </p:sldIdLst>
  <p:sldSz cx="18288000" cy="10287000"/>
  <p:notesSz cx="6888163" cy="10020300"/>
  <p:embeddedFontLst>
    <p:embeddedFont>
      <p:font typeface="Arial Black" panose="020B0A04020102020204" pitchFamily="34" charset="0"/>
      <p:bold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 Ultra Bold" panose="020B0A02020104020203" pitchFamily="34" charset="0"/>
      <p:regular r:id="rId26"/>
    </p:embeddedFont>
    <p:embeddedFont>
      <p:font typeface="Montserrat Classic" panose="020B0604020202020204" charset="0"/>
      <p:regular r:id="rId27"/>
    </p:embeddedFont>
    <p:embeddedFont>
      <p:font typeface="Montserrat Classic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5" autoAdjust="0"/>
    <p:restoredTop sz="94622" autoAdjust="0"/>
  </p:normalViewPr>
  <p:slideViewPr>
    <p:cSldViewPr>
      <p:cViewPr varScale="1">
        <p:scale>
          <a:sx n="57" d="100"/>
          <a:sy n="57" d="100"/>
        </p:scale>
        <p:origin x="1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810390-7543-43C2-98D5-2C220847246E}" type="datetimeFigureOut">
              <a:rPr lang="es-MX" smtClean="0"/>
              <a:t>12/07/2025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DF1FE2-090B-470B-A203-0FBF69C58C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9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2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8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45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27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3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54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14324902" y="1469072"/>
            <a:ext cx="4879847" cy="15755995"/>
          </a:xfrm>
          <a:custGeom>
            <a:avLst/>
            <a:gdLst/>
            <a:ahLst/>
            <a:cxnLst/>
            <a:rect l="l" t="t" r="r" b="b"/>
            <a:pathLst>
              <a:path w="4879847" h="15755995">
                <a:moveTo>
                  <a:pt x="0" y="0"/>
                </a:moveTo>
                <a:lnTo>
                  <a:pt x="4879847" y="0"/>
                </a:lnTo>
                <a:lnTo>
                  <a:pt x="4879847" y="15755996"/>
                </a:lnTo>
                <a:lnTo>
                  <a:pt x="0" y="157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23159228" y="526605"/>
            <a:ext cx="21809050" cy="25908662"/>
          </a:xfrm>
          <a:custGeom>
            <a:avLst/>
            <a:gdLst/>
            <a:ahLst/>
            <a:cxnLst/>
            <a:rect l="l" t="t" r="r" b="b"/>
            <a:pathLst>
              <a:path w="9336114" h="9336114">
                <a:moveTo>
                  <a:pt x="0" y="0"/>
                </a:moveTo>
                <a:lnTo>
                  <a:pt x="9336113" y="0"/>
                </a:lnTo>
                <a:lnTo>
                  <a:pt x="9336113" y="9336114"/>
                </a:lnTo>
                <a:lnTo>
                  <a:pt x="0" y="93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89456" y="3444202"/>
            <a:ext cx="1408394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spc="427" dirty="0">
                <a:solidFill>
                  <a:srgbClr val="2A2E3A"/>
                </a:solidFill>
                <a:latin typeface="Montserrat Classic Bold"/>
              </a:rPr>
              <a:t>REPORTE DE LA VIGILANCIA IAAS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521329" y="-3317944"/>
            <a:ext cx="2336254" cy="7543272"/>
          </a:xfrm>
          <a:custGeom>
            <a:avLst/>
            <a:gdLst/>
            <a:ahLst/>
            <a:cxnLst/>
            <a:rect l="l" t="t" r="r" b="b"/>
            <a:pathLst>
              <a:path w="2336254" h="7543272">
                <a:moveTo>
                  <a:pt x="0" y="0"/>
                </a:moveTo>
                <a:lnTo>
                  <a:pt x="2336254" y="0"/>
                </a:lnTo>
                <a:lnTo>
                  <a:pt x="2336254" y="7543273"/>
                </a:lnTo>
                <a:lnTo>
                  <a:pt x="0" y="754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434583" y="-7892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857148" y="2051198"/>
            <a:ext cx="1001214" cy="1156078"/>
          </a:xfrm>
          <a:custGeom>
            <a:avLst/>
            <a:gdLst/>
            <a:ahLst/>
            <a:cxnLst/>
            <a:rect l="l" t="t" r="r" b="b"/>
            <a:pathLst>
              <a:path w="1001214" h="1156078">
                <a:moveTo>
                  <a:pt x="0" y="0"/>
                </a:moveTo>
                <a:lnTo>
                  <a:pt x="1001214" y="0"/>
                </a:lnTo>
                <a:lnTo>
                  <a:pt x="1001214" y="1156079"/>
                </a:lnTo>
                <a:lnTo>
                  <a:pt x="0" y="1156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2758" y="7454921"/>
            <a:ext cx="540836" cy="534936"/>
          </a:xfrm>
          <a:custGeom>
            <a:avLst/>
            <a:gdLst/>
            <a:ahLst/>
            <a:cxnLst/>
            <a:rect l="l" t="t" r="r" b="b"/>
            <a:pathLst>
              <a:path w="540836" h="534936">
                <a:moveTo>
                  <a:pt x="0" y="0"/>
                </a:moveTo>
                <a:lnTo>
                  <a:pt x="540836" y="0"/>
                </a:lnTo>
                <a:lnTo>
                  <a:pt x="540836" y="534936"/>
                </a:lnTo>
                <a:lnTo>
                  <a:pt x="0" y="534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27707" y="5382763"/>
            <a:ext cx="8233908" cy="15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45"/>
              </a:lnSpc>
            </a:pPr>
            <a:r>
              <a:rPr lang="en-US" sz="5400" spc="391" dirty="0">
                <a:solidFill>
                  <a:srgbClr val="4DBF38"/>
                </a:solidFill>
                <a:latin typeface="Montserrat Classic Bold"/>
              </a:rPr>
              <a:t>I SEMESTRE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8581" y="2161807"/>
            <a:ext cx="713776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Centro de Prevención y Control</a:t>
            </a:r>
          </a:p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Dirección de Epidemiología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B56D49-80DC-632D-14B4-A41F6884D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4" y="116934"/>
            <a:ext cx="15427618" cy="136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BDCBA2D-12CB-7901-7D1A-5636E857B6E9}"/>
              </a:ext>
            </a:extLst>
          </p:cNvPr>
          <p:cNvSpPr txBox="1"/>
          <p:nvPr/>
        </p:nvSpPr>
        <p:spPr>
          <a:xfrm>
            <a:off x="613611" y="8831237"/>
            <a:ext cx="82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Lic. Enf. Juana Elvira Valera Pérez</a:t>
            </a:r>
          </a:p>
          <a:p>
            <a:r>
              <a:rPr lang="es-ES" b="1" dirty="0">
                <a:latin typeface="Arial Black" panose="020B0A04020102020204" pitchFamily="34" charset="0"/>
              </a:rPr>
              <a:t>Responsable Regional de IAAS- GERESA Loreto</a:t>
            </a: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fichas investigación">
            <a:extLst>
              <a:ext uri="{FF2B5EF4-FFF2-40B4-BE49-F238E27FC236}">
                <a16:creationId xmlns:a16="http://schemas.microsoft.com/office/drawing/2014/main" id="{C51337D9-AE5B-2192-E595-D760CD62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78" y="7598217"/>
            <a:ext cx="1910703" cy="18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LA SALUD">
            <a:extLst>
              <a:ext uri="{FF2B5EF4-FFF2-40B4-BE49-F238E27FC236}">
                <a16:creationId xmlns:a16="http://schemas.microsoft.com/office/drawing/2014/main" id="{44574181-E6B7-7437-B03D-F30EEB02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2" y="1912378"/>
            <a:ext cx="6124349" cy="82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64403" y="9867808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533479" y="525331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PEDIATRIA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697380" y="7570868"/>
            <a:ext cx="15163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En el servicio </a:t>
            </a:r>
            <a:r>
              <a:rPr lang="es-MX" sz="2400" b="1" dirty="0"/>
              <a:t>UCI PEDIATRIA: </a:t>
            </a:r>
          </a:p>
          <a:p>
            <a:r>
              <a:rPr lang="es-MX" sz="2400" b="1" dirty="0"/>
              <a:t>En el I semestre 2025:  </a:t>
            </a:r>
            <a:r>
              <a:rPr lang="es-MX" sz="2400" dirty="0"/>
              <a:t>El Hospital Regional de Loreto, </a:t>
            </a:r>
            <a:r>
              <a:rPr lang="es-MX" sz="2400" b="1" dirty="0">
                <a:solidFill>
                  <a:srgbClr val="FF0000"/>
                </a:solidFill>
              </a:rPr>
              <a:t>ha reportado 02 ITU de 10.10 x 1,000 dias de exposición a CUP. </a:t>
            </a:r>
          </a:p>
          <a:p>
            <a:r>
              <a:rPr lang="es-MX" sz="2400" dirty="0"/>
              <a:t>Mientras el Hospital de Apoyo Iquitos no ha reportado IAAS.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8814C2-B094-4C5C-9AB5-0749E8BD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9" y="4972783"/>
            <a:ext cx="9745980" cy="24419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BB07E2-3207-4AA1-8FB0-F8E4E4DF5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78" y="2319345"/>
            <a:ext cx="16840121" cy="2311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55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55">
            <a:extLst>
              <a:ext uri="{FF2B5EF4-FFF2-40B4-BE49-F238E27FC236}">
                <a16:creationId xmlns:a16="http://schemas.microsoft.com/office/drawing/2014/main" id="{151FDB96-CCC3-4E04-ABC8-7D89040D7D51}"/>
              </a:ext>
            </a:extLst>
          </p:cNvPr>
          <p:cNvSpPr txBox="1"/>
          <p:nvPr/>
        </p:nvSpPr>
        <p:spPr>
          <a:xfrm>
            <a:off x="381000" y="10494"/>
            <a:ext cx="17526000" cy="166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ACCIDENTES EN PERSONAL DE SALUD CON </a:t>
            </a:r>
            <a:r>
              <a:rPr lang="es-PE" sz="3200" b="1" dirty="0">
                <a:solidFill>
                  <a:srgbClr val="00B05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OBJETOS PUNZO CORTANTES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ESTABLECIMIENTOS DE SALUD. REGIÓN 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65F229-6483-4F8C-A541-3971733B1CF4}"/>
              </a:ext>
            </a:extLst>
          </p:cNvPr>
          <p:cNvSpPr/>
          <p:nvPr/>
        </p:nvSpPr>
        <p:spPr>
          <a:xfrm>
            <a:off x="152400" y="9936567"/>
            <a:ext cx="3631122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CDC/Aplicativo Vigilancia IAAS-Dirección de Epidemiología -GERESA Loreto</a:t>
            </a:r>
            <a:endParaRPr lang="es-P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515B82-3E87-45B2-A27D-BBFCC4FB79CB}"/>
              </a:ext>
            </a:extLst>
          </p:cNvPr>
          <p:cNvSpPr txBox="1"/>
          <p:nvPr/>
        </p:nvSpPr>
        <p:spPr>
          <a:xfrm>
            <a:off x="381000" y="206458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EXPOSICIÓN A ACCIDENTES PUNZO CORTANTES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840C33-87FC-4874-86B9-A6C14C63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3" y="6482441"/>
            <a:ext cx="8153400" cy="3454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E45B907-5265-4374-82B1-0843C22EF830}"/>
              </a:ext>
            </a:extLst>
          </p:cNvPr>
          <p:cNvSpPr txBox="1"/>
          <p:nvPr/>
        </p:nvSpPr>
        <p:spPr>
          <a:xfrm>
            <a:off x="8890365" y="605619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PERSONAL DE SALUD  EXPUESTO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9CB558D-A676-4C87-8724-102FF9A5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65" y="6438900"/>
            <a:ext cx="8153400" cy="3454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AC81887-52A5-457D-B7AA-35466B4ECFE5}"/>
              </a:ext>
            </a:extLst>
          </p:cNvPr>
          <p:cNvSpPr txBox="1"/>
          <p:nvPr/>
        </p:nvSpPr>
        <p:spPr>
          <a:xfrm>
            <a:off x="444137" y="60695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MOMENTO DE EXPOSICIÓN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2AAF5C-212E-4DF8-91EF-FF1F3C2BB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946147"/>
            <a:ext cx="6342942" cy="3812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5CE077-662D-4332-9F0D-AAA04ACC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57" y="2530460"/>
            <a:ext cx="7206343" cy="2631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83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55">
            <a:extLst>
              <a:ext uri="{FF2B5EF4-FFF2-40B4-BE49-F238E27FC236}">
                <a16:creationId xmlns:a16="http://schemas.microsoft.com/office/drawing/2014/main" id="{151FDB96-CCC3-4E04-ABC8-7D89040D7D51}"/>
              </a:ext>
            </a:extLst>
          </p:cNvPr>
          <p:cNvSpPr txBox="1"/>
          <p:nvPr/>
        </p:nvSpPr>
        <p:spPr>
          <a:xfrm>
            <a:off x="381000" y="10494"/>
            <a:ext cx="17526000" cy="166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ACCIDENTES EN PERSONAL DE SALUD CON EXPOSICIÓN A </a:t>
            </a:r>
            <a:r>
              <a:rPr lang="es-PE" sz="3200" b="1" dirty="0">
                <a:solidFill>
                  <a:srgbClr val="00B05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FLUIDOS Y SECRECIONES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REPORTADOS POR ESTABLECIMIENTOS DE SALUD. REGIÓN 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65F229-6483-4F8C-A541-3971733B1CF4}"/>
              </a:ext>
            </a:extLst>
          </p:cNvPr>
          <p:cNvSpPr/>
          <p:nvPr/>
        </p:nvSpPr>
        <p:spPr>
          <a:xfrm>
            <a:off x="152400" y="9936567"/>
            <a:ext cx="3631122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CDC/Aplicativo Vigilancia IAAS-Dirección de Epidemiología -GERESA Loreto</a:t>
            </a:r>
            <a:endParaRPr lang="es-P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515B82-3E87-45B2-A27D-BBFCC4FB79CB}"/>
              </a:ext>
            </a:extLst>
          </p:cNvPr>
          <p:cNvSpPr txBox="1"/>
          <p:nvPr/>
        </p:nvSpPr>
        <p:spPr>
          <a:xfrm>
            <a:off x="533400" y="18669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EXPOSICIÓN A FLUIDOS CORPORALES O SECRECIONES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45B907-5265-4374-82B1-0843C22EF830}"/>
              </a:ext>
            </a:extLst>
          </p:cNvPr>
          <p:cNvSpPr txBox="1"/>
          <p:nvPr/>
        </p:nvSpPr>
        <p:spPr>
          <a:xfrm>
            <a:off x="9454513" y="541680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PERSONAL DE SALUD  EXPUESTO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C81887-52A5-457D-B7AA-35466B4ECFE5}"/>
              </a:ext>
            </a:extLst>
          </p:cNvPr>
          <p:cNvSpPr txBox="1"/>
          <p:nvPr/>
        </p:nvSpPr>
        <p:spPr>
          <a:xfrm>
            <a:off x="381000" y="541680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MOMENTO DE EXPOSICIÓN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FB8479-BB8C-46EF-A8BB-50269D12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5786141"/>
            <a:ext cx="8763000" cy="4150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E17C2E-F147-4033-97DA-4336133F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24100"/>
            <a:ext cx="6934200" cy="2815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6B3E8B-8465-4DCD-A82A-88833E453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808007"/>
            <a:ext cx="8844913" cy="4128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499B4F-96F7-42E7-AB8F-5C91C10FA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1886843"/>
            <a:ext cx="5986364" cy="334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41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CCC511D4-814A-8CF2-78B1-0680BF00608C}"/>
              </a:ext>
            </a:extLst>
          </p:cNvPr>
          <p:cNvSpPr/>
          <p:nvPr/>
        </p:nvSpPr>
        <p:spPr>
          <a:xfrm>
            <a:off x="1047751" y="238661"/>
            <a:ext cx="161925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 DE COBERTURA DE NOTIFICACIÓN</a:t>
            </a:r>
          </a:p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GERESA LORETO. </a:t>
            </a:r>
            <a:r>
              <a:rPr lang="es-ES" sz="40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 2025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D0A8F4-356E-FE09-4CB9-FD6A08840389}"/>
              </a:ext>
            </a:extLst>
          </p:cNvPr>
          <p:cNvSpPr txBox="1"/>
          <p:nvPr/>
        </p:nvSpPr>
        <p:spPr>
          <a:xfrm>
            <a:off x="777240" y="9113103"/>
            <a:ext cx="16733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De 22 establecimientos de salud programados para realizar la vigilancia de IAAS, 04 no reportaron la vigilancia en los diferentes servicios y 01 EE.SS solo notificó 2 meses con el 33.3%. Al I semestre se obtuvo una cobertura del 75.8%.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668CC4-8045-5487-88F3-F682156D5F9A}"/>
              </a:ext>
            </a:extLst>
          </p:cNvPr>
          <p:cNvSpPr txBox="1"/>
          <p:nvPr/>
        </p:nvSpPr>
        <p:spPr>
          <a:xfrm>
            <a:off x="1047750" y="9991094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1771B6-83DC-439F-A9D5-7DD77467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0" y="1790700"/>
            <a:ext cx="13670280" cy="7123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57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23600D-A99C-430A-9FD5-1C8B2CD8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924300"/>
            <a:ext cx="96774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2D8627-E0BB-49E8-9B0A-3E12D0BF6857}"/>
              </a:ext>
            </a:extLst>
          </p:cNvPr>
          <p:cNvSpPr txBox="1"/>
          <p:nvPr/>
        </p:nvSpPr>
        <p:spPr>
          <a:xfrm>
            <a:off x="3695700" y="2400300"/>
            <a:ext cx="1089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"La atención limpia es una atención más segura"</a:t>
            </a:r>
            <a:br>
              <a:rPr lang="es-MX" sz="3600" b="1" dirty="0"/>
            </a:br>
            <a:r>
              <a:rPr lang="es-MX" sz="3600" b="1" dirty="0"/>
              <a:t> </a:t>
            </a:r>
            <a:r>
              <a:rPr lang="es-MX" sz="3600" b="1" i="1" dirty="0"/>
              <a:t>Organización Mundial de la Salud (OMS)</a:t>
            </a:r>
            <a:endParaRPr lang="es-PE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03637-521A-49CD-8059-1AC721DEC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4" y="116934"/>
            <a:ext cx="15427618" cy="136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1041">
            <a:off x="13216914" y="-2949524"/>
            <a:ext cx="3889773" cy="12559257"/>
          </a:xfrm>
          <a:custGeom>
            <a:avLst/>
            <a:gdLst/>
            <a:ahLst/>
            <a:cxnLst/>
            <a:rect l="l" t="t" r="r" b="b"/>
            <a:pathLst>
              <a:path w="3889773" h="12559257">
                <a:moveTo>
                  <a:pt x="0" y="0"/>
                </a:moveTo>
                <a:lnTo>
                  <a:pt x="3889773" y="0"/>
                </a:lnTo>
                <a:lnTo>
                  <a:pt x="3889773" y="12559257"/>
                </a:lnTo>
                <a:lnTo>
                  <a:pt x="0" y="1255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468074">
            <a:off x="11893389" y="3703410"/>
            <a:ext cx="8739806" cy="5324588"/>
            <a:chOff x="0" y="0"/>
            <a:chExt cx="2301842" cy="1402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42" cy="1402361"/>
            </a:xfrm>
            <a:custGeom>
              <a:avLst/>
              <a:gdLst/>
              <a:ahLst/>
              <a:cxnLst/>
              <a:rect l="l" t="t" r="r" b="b"/>
              <a:pathLst>
                <a:path w="2301842" h="1402361">
                  <a:moveTo>
                    <a:pt x="0" y="0"/>
                  </a:moveTo>
                  <a:lnTo>
                    <a:pt x="2301842" y="0"/>
                  </a:lnTo>
                  <a:lnTo>
                    <a:pt x="2301842" y="1402361"/>
                  </a:lnTo>
                  <a:lnTo>
                    <a:pt x="0" y="1402361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01842" cy="144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468074">
            <a:off x="13759538" y="4203233"/>
            <a:ext cx="4609127" cy="4873542"/>
            <a:chOff x="0" y="0"/>
            <a:chExt cx="1213926" cy="12835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926" cy="1283567"/>
            </a:xfrm>
            <a:custGeom>
              <a:avLst/>
              <a:gdLst/>
              <a:ahLst/>
              <a:cxnLst/>
              <a:rect l="l" t="t" r="r" b="b"/>
              <a:pathLst>
                <a:path w="1213926" h="1283567">
                  <a:moveTo>
                    <a:pt x="0" y="0"/>
                  </a:moveTo>
                  <a:lnTo>
                    <a:pt x="1213926" y="0"/>
                  </a:lnTo>
                  <a:lnTo>
                    <a:pt x="1213926" y="1283567"/>
                  </a:lnTo>
                  <a:lnTo>
                    <a:pt x="0" y="128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0D12A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3926" cy="133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688142" y="6845658"/>
            <a:ext cx="6882684" cy="6882684"/>
          </a:xfrm>
          <a:custGeom>
            <a:avLst/>
            <a:gdLst/>
            <a:ahLst/>
            <a:cxnLst/>
            <a:rect l="l" t="t" r="r" b="b"/>
            <a:pathLst>
              <a:path w="6882684" h="6882684">
                <a:moveTo>
                  <a:pt x="0" y="0"/>
                </a:moveTo>
                <a:lnTo>
                  <a:pt x="6882684" y="0"/>
                </a:lnTo>
                <a:lnTo>
                  <a:pt x="6882684" y="6882684"/>
                </a:lnTo>
                <a:lnTo>
                  <a:pt x="0" y="688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2BB618-48DA-15D7-EE9F-10752FFA7124}"/>
              </a:ext>
            </a:extLst>
          </p:cNvPr>
          <p:cNvSpPr/>
          <p:nvPr/>
        </p:nvSpPr>
        <p:spPr>
          <a:xfrm>
            <a:off x="3819008" y="1193512"/>
            <a:ext cx="95871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254" dirty="0">
                <a:solidFill>
                  <a:srgbClr val="2A2E3A"/>
                </a:solidFill>
                <a:latin typeface="Gill Sans Ultra Bold" panose="020B0A02020104020203" pitchFamily="34" charset="0"/>
              </a:rPr>
              <a:t>INTRODUCCIÓN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EBF8C1-119B-260E-9995-BCB3CBE237AE}"/>
              </a:ext>
            </a:extLst>
          </p:cNvPr>
          <p:cNvSpPr txBox="1"/>
          <p:nvPr/>
        </p:nvSpPr>
        <p:spPr>
          <a:xfrm>
            <a:off x="810275" y="9772590"/>
            <a:ext cx="135200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  <a:p>
            <a:pPr algn="l"/>
            <a:r>
              <a:rPr lang="es-MX" sz="1000" dirty="0">
                <a:solidFill>
                  <a:srgbClr val="000000"/>
                </a:solidFill>
              </a:rPr>
              <a:t>*Hasta el I Trimestre 2025</a:t>
            </a:r>
            <a:r>
              <a:rPr lang="es-MX" sz="1000" b="0" i="0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AC9D28-2881-85F9-578A-555F33B9D4B6}"/>
              </a:ext>
            </a:extLst>
          </p:cNvPr>
          <p:cNvSpPr txBox="1"/>
          <p:nvPr/>
        </p:nvSpPr>
        <p:spPr>
          <a:xfrm>
            <a:off x="810274" y="2971116"/>
            <a:ext cx="15877525" cy="627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Las Infecciones Asociadas a la Atención en Salud (IAAS) representan un serio problema de salud pública en la región Loreto, debido a las condiciones particulares del sistema sanitario, el contexto geográfico, las limitaciones en infraestructura, y el acceso desigual a servicios especializados. La vigilancia y análisis continuo de estas infecciones son fundamentales para garantizar la calidad y seguridad en la atención a los pacientes.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3C26C2BC-42EA-E2B0-D4CF-E036C7A8E362}"/>
              </a:ext>
            </a:extLst>
          </p:cNvPr>
          <p:cNvSpPr/>
          <p:nvPr/>
        </p:nvSpPr>
        <p:spPr>
          <a:xfrm>
            <a:off x="14630400" y="529844"/>
            <a:ext cx="2401555" cy="1483181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53144" y="994410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381000" y="-18628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B9B974-A66C-4F90-9F66-C53EF6A2F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714500"/>
            <a:ext cx="17145002" cy="822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83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85959" y="9968317"/>
            <a:ext cx="4191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685960" y="141198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CIRUGÍA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685959" y="6514824"/>
            <a:ext cx="169924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En el I semestre del 2025, 7 establecimientos de salud reportaron la vigilancia en el servicio de Cirugía, en ellos </a:t>
            </a:r>
            <a:r>
              <a:rPr lang="es-MX" sz="2400" dirty="0"/>
              <a:t>se han vigilado </a:t>
            </a:r>
            <a:r>
              <a:rPr lang="es-MX" sz="2400" b="1" u="sng" dirty="0"/>
              <a:t>741  pacientes </a:t>
            </a:r>
            <a:r>
              <a:rPr lang="es-MX" sz="2400" u="sng" dirty="0"/>
              <a:t>con cirugía de Colecistectomía y </a:t>
            </a:r>
            <a:r>
              <a:rPr lang="es-MX" sz="2400" b="1" u="sng" dirty="0"/>
              <a:t>277</a:t>
            </a:r>
            <a:r>
              <a:rPr lang="es-MX" sz="2400" u="sng" dirty="0"/>
              <a:t> pacientes con cirugía de hernioplastia:</a:t>
            </a:r>
          </a:p>
          <a:p>
            <a:pPr algn="just"/>
            <a:r>
              <a:rPr lang="es-MX" sz="2400" dirty="0"/>
              <a:t>1. El Hospital III Iquitos ha reportado 321 pacientes que se han sometido a colecistectomía , de ellos: </a:t>
            </a:r>
            <a:r>
              <a:rPr lang="es-MX" sz="2400" b="1" dirty="0"/>
              <a:t>03 Infección de Herida Operatoria (IHO) con </a:t>
            </a:r>
            <a:r>
              <a:rPr lang="es-MX" sz="2400" b="1" dirty="0">
                <a:solidFill>
                  <a:srgbClr val="FF0000"/>
                </a:solidFill>
              </a:rPr>
              <a:t>0.93 x 100 pacientes sometidos  a colecistectomía</a:t>
            </a:r>
            <a:r>
              <a:rPr lang="es-MX" sz="2400" b="1" dirty="0"/>
              <a:t>. </a:t>
            </a:r>
          </a:p>
          <a:p>
            <a:pPr algn="just"/>
            <a:r>
              <a:rPr lang="es-MX" sz="2400" dirty="0"/>
              <a:t>2. El Hospital Regional de Loreto ha reportado 136 pacientes que se han sometido a Hernioplastia, de ellos: </a:t>
            </a:r>
            <a:r>
              <a:rPr lang="es-MX" sz="2400" b="1" dirty="0"/>
              <a:t>01 Infección de Herida Operatoria (IHO) con </a:t>
            </a:r>
            <a:r>
              <a:rPr lang="es-MX" sz="2400" b="1" dirty="0">
                <a:solidFill>
                  <a:srgbClr val="FF0000"/>
                </a:solidFill>
              </a:rPr>
              <a:t>0.74 x 100 pacientes sometidos  a colecistectomía</a:t>
            </a:r>
            <a:r>
              <a:rPr lang="es-MX" sz="2400" b="1" dirty="0"/>
              <a:t>.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En forma general en el servicio de cirugía reportó  en el I semestre 04 IAAS con 0.54 colecistectomías x 100 pacientes vigilados.</a:t>
            </a:r>
            <a:endParaRPr lang="es-MX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56ED6A-0214-4FE6-A356-5F5E61688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60" y="1722384"/>
            <a:ext cx="16992441" cy="4632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47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228600" y="9850279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76200" y="190500"/>
            <a:ext cx="17983200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</a:t>
            </a:r>
            <a:r>
              <a:rPr lang="es-PE" sz="32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SERVICIO DE GINECOBSTETRICAS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304CB8-F999-3DB7-B3A4-006EEB9C23DB}"/>
              </a:ext>
            </a:extLst>
          </p:cNvPr>
          <p:cNvSpPr txBox="1"/>
          <p:nvPr/>
        </p:nvSpPr>
        <p:spPr>
          <a:xfrm>
            <a:off x="206188" y="8243285"/>
            <a:ext cx="17830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En  el I semestre 2025</a:t>
            </a:r>
            <a:r>
              <a:rPr lang="es-MX" sz="2400" dirty="0"/>
              <a:t>, 18 de 22 establecimientos de salud reportaron la vigilancia de IAAS. En el servicio ginecobstetricia, se atendieron 3,406 partos vaginales, no se reportaron IAAS y 1,976 partos por cesárea reportándose 5 endometritis con </a:t>
            </a:r>
            <a:r>
              <a:rPr lang="es-MX" sz="2400" b="1" dirty="0">
                <a:solidFill>
                  <a:srgbClr val="FF0000"/>
                </a:solidFill>
              </a:rPr>
              <a:t>una tasa de IAAS general de endometritis de 0.25 x 100 partos por cesárea </a:t>
            </a:r>
            <a:r>
              <a:rPr lang="es-MX" sz="2400" dirty="0"/>
              <a:t> y 18 Infecciones de Herida Operatoria, </a:t>
            </a:r>
            <a:r>
              <a:rPr lang="es-MX" sz="2400" b="1" dirty="0">
                <a:solidFill>
                  <a:srgbClr val="FF0000"/>
                </a:solidFill>
              </a:rPr>
              <a:t>con y 0.91 de IHO x 100 partos por cesárea</a:t>
            </a:r>
            <a:r>
              <a:rPr lang="es-MX" sz="2400" dirty="0"/>
              <a:t>. El Hospital Regional de Loreto es la que presentó la mayor tasa de IAAS de endometritis e IHO.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108140-7C6B-4F36-93EC-D431454D4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043715"/>
            <a:ext cx="17830800" cy="6071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65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94410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152401" y="114300"/>
            <a:ext cx="17983200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28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SEGÚN UPSS, TIPO DE IAAS,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</a:t>
            </a: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EA8D16-76A4-E37C-A17B-1BAE482842A3}"/>
              </a:ext>
            </a:extLst>
          </p:cNvPr>
          <p:cNvSpPr/>
          <p:nvPr/>
        </p:nvSpPr>
        <p:spPr>
          <a:xfrm>
            <a:off x="4800600" y="10020300"/>
            <a:ext cx="152400" cy="1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78A88E-9BB4-AED7-30B6-C01DABCB7F2F}"/>
              </a:ext>
            </a:extLst>
          </p:cNvPr>
          <p:cNvSpPr txBox="1"/>
          <p:nvPr/>
        </p:nvSpPr>
        <p:spPr>
          <a:xfrm>
            <a:off x="5029200" y="9988803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IAAS SUPERIORES AL PROMEDIO NACIONAL SEGÚN CATEGORÍAS.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CC3B07-FA95-4644-AD80-3F7382730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84801"/>
            <a:ext cx="17983201" cy="8259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64403" y="9977553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685960" y="141198"/>
            <a:ext cx="17221040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ADULTOS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724060" y="8161671"/>
            <a:ext cx="1732989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cs typeface="Arial" panose="020B0604020202020204" pitchFamily="34" charset="0"/>
              </a:rPr>
              <a:t>En el servicio UCI Adultos </a:t>
            </a:r>
            <a:r>
              <a:rPr lang="es-MX" sz="2400" dirty="0">
                <a:cs typeface="Arial" panose="020B0604020202020204" pitchFamily="34" charset="0"/>
              </a:rPr>
              <a:t>se vigilan 5 dispositivos médicos y son 5 establecimientos de salud  que vigilaron en este servicio. El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>
                <a:cs typeface="Arial" panose="020B0604020202020204" pitchFamily="34" charset="0"/>
              </a:rPr>
              <a:t>Hospital Regional de Loreto, </a:t>
            </a:r>
            <a:r>
              <a:rPr lang="es-MX" sz="2400" dirty="0">
                <a:cs typeface="Arial" panose="020B0604020202020204" pitchFamily="34" charset="0"/>
              </a:rPr>
              <a:t>reportó  3 IAAS por diferentes dispositivos médicos, siendo la tasa más alta del </a:t>
            </a:r>
            <a:r>
              <a:rPr lang="es-MX" sz="2400" b="1" dirty="0">
                <a:solidFill>
                  <a:srgbClr val="FF0000"/>
                </a:solidFill>
                <a:cs typeface="Arial" panose="020B0604020202020204" pitchFamily="34" charset="0"/>
              </a:rPr>
              <a:t>20.41 neumonías x 1000 días de exposición a ventilador mecánico.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cs typeface="Arial" panose="020B0604020202020204" pitchFamily="34" charset="0"/>
              </a:rPr>
              <a:t> </a:t>
            </a:r>
            <a:r>
              <a:rPr lang="es-MX" sz="2400" b="1" dirty="0">
                <a:cs typeface="Arial" panose="020B0604020202020204" pitchFamily="34" charset="0"/>
              </a:rPr>
              <a:t>El  Hospital III Iquitos, </a:t>
            </a:r>
            <a:r>
              <a:rPr lang="es-MX" sz="2400" dirty="0">
                <a:cs typeface="Arial" panose="020B0604020202020204" pitchFamily="34" charset="0"/>
              </a:rPr>
              <a:t>reportó 2 IAAS en diferentes dispositivos médicos, </a:t>
            </a:r>
            <a:r>
              <a:rPr lang="es-MX" sz="2400" b="1" dirty="0">
                <a:solidFill>
                  <a:srgbClr val="FF0000"/>
                </a:solidFill>
                <a:cs typeface="Arial" panose="020B0604020202020204" pitchFamily="34" charset="0"/>
              </a:rPr>
              <a:t>la más alta 4.33 ITU x 1,000 días de exposición a Catéter Urinario Permanente.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0D1082-A946-40D0-8C3A-3F82252D0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29" y="1647534"/>
            <a:ext cx="16780499" cy="3174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A95FC9-F598-4178-A084-4E8DC75AB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29" y="4907949"/>
            <a:ext cx="9745980" cy="3174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22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84879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416962" y="371649"/>
            <a:ext cx="1699244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NEONATAL  Y SERVICIO DE NEONATOLOGÍA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</a:t>
            </a: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355600" y="5492715"/>
            <a:ext cx="171129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u="sng" dirty="0"/>
              <a:t>En el servicio </a:t>
            </a:r>
            <a:r>
              <a:rPr lang="es-MX" sz="2400" b="1" u="sng" dirty="0"/>
              <a:t>UCI Neonatal</a:t>
            </a:r>
            <a:r>
              <a:rPr lang="es-MX" sz="2400" b="1" dirty="0"/>
              <a:t>: </a:t>
            </a:r>
          </a:p>
          <a:p>
            <a:r>
              <a:rPr lang="es-MX" sz="2400" b="1" dirty="0"/>
              <a:t>En el I semestre 2025: 3</a:t>
            </a:r>
            <a:r>
              <a:rPr lang="es-MX" sz="2400" dirty="0"/>
              <a:t> EE.SS reportaron la vigilancia de IAAS :  El Hospital Regional de Loreto, reportó dos IAAS, </a:t>
            </a:r>
            <a:r>
              <a:rPr lang="es-MX" sz="2400" b="1" dirty="0">
                <a:solidFill>
                  <a:srgbClr val="FF0000"/>
                </a:solidFill>
              </a:rPr>
              <a:t>la tasa mas alta fue de 64.15 ITS x 1,000 dias de exposición a CVP </a:t>
            </a:r>
            <a:r>
              <a:rPr lang="es-MX" sz="2400" b="1" dirty="0"/>
              <a:t>y una tasa de 7.27 ITS x 1,000 días de exposición a CVC.</a:t>
            </a:r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C94A86-C9A4-B4D7-3C3E-995F66C5F543}"/>
              </a:ext>
            </a:extLst>
          </p:cNvPr>
          <p:cNvSpPr txBox="1"/>
          <p:nvPr/>
        </p:nvSpPr>
        <p:spPr>
          <a:xfrm>
            <a:off x="7475279" y="8016270"/>
            <a:ext cx="103292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u="sng" dirty="0"/>
              <a:t>En el servicio de </a:t>
            </a:r>
            <a:r>
              <a:rPr lang="es-MX" sz="2400" b="1" u="sng" dirty="0"/>
              <a:t>Neonatología</a:t>
            </a:r>
            <a:r>
              <a:rPr lang="es-MX" sz="2400" b="1" dirty="0"/>
              <a:t>: </a:t>
            </a:r>
            <a:r>
              <a:rPr lang="es-MX" sz="2400" dirty="0"/>
              <a:t>Se vigila Infección del Torrente Sanguíneo por Cateter Venoso Periférico, solo el Hospital de Apoyo Yurimaguas realizó la vigilancia, se vigiló 108 pacientes con CVP y 844 días de exposición, no reportaron IAAS.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88ED0-B2EA-6C9D-185A-4C31F446BCC1}"/>
              </a:ext>
            </a:extLst>
          </p:cNvPr>
          <p:cNvSpPr/>
          <p:nvPr/>
        </p:nvSpPr>
        <p:spPr>
          <a:xfrm>
            <a:off x="830416" y="1890295"/>
            <a:ext cx="277858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SERVICO DE UCI NEONATAL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F6ECBD-80BD-96A8-7B40-3C794127AF58}"/>
              </a:ext>
            </a:extLst>
          </p:cNvPr>
          <p:cNvSpPr/>
          <p:nvPr/>
        </p:nvSpPr>
        <p:spPr>
          <a:xfrm>
            <a:off x="570955" y="7452084"/>
            <a:ext cx="30173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SERVICO DE NEONATOLOGÍA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D8C967-7BA0-4A9E-971D-7B2EC08E5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77" y="2293628"/>
            <a:ext cx="17112968" cy="2991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EB93ED-24B6-4A70-9677-E3937695A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12" y="7861157"/>
            <a:ext cx="65532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83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84879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533479" y="525331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</a:t>
            </a:r>
            <a:r>
              <a:rPr lang="es-PE" sz="2800" b="1" dirty="0">
                <a:solidFill>
                  <a:srgbClr val="00B05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2438399" y="6806369"/>
            <a:ext cx="1249680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el servicio de </a:t>
            </a:r>
            <a:r>
              <a:rPr lang="es-MX" sz="2400" b="1" dirty="0"/>
              <a:t>Medicina: 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el I semestre 2025. 4 Establecimientos de Salud han reportado la vigilancia IAAS, 413 pacientes vigilados y 2,824 días de exposición a Cateter Urinario Permanente: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El Hospital III Iquitos reportó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IAAS con 8.72 de ITU x 1000 días de exposición de CUP.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El Hospital Regional de Loreto reportó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ITU con 1.80 x 1000 días de exposición con CUP.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8277B2-2051-4B95-BB52-5128DD5B7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8" y="2326944"/>
            <a:ext cx="12496801" cy="4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1181</Words>
  <Application>Microsoft Office PowerPoint</Application>
  <PresentationFormat>Personalizado</PresentationFormat>
  <Paragraphs>75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Montserrat Classic Bold</vt:lpstr>
      <vt:lpstr>Calibri</vt:lpstr>
      <vt:lpstr>Wingdings</vt:lpstr>
      <vt:lpstr>Montserrat Classic</vt:lpstr>
      <vt:lpstr>Arial</vt:lpstr>
      <vt:lpstr>Gill Sans Ultra Bold</vt:lpstr>
      <vt:lpstr>Arial Black</vt:lpstr>
      <vt:lpstr>Bookman Old Style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Professional Company Profile Presentation</dc:title>
  <dc:creator>Juana Elvira Valera Pérez</dc:creator>
  <cp:lastModifiedBy>ADMIN</cp:lastModifiedBy>
  <cp:revision>118</cp:revision>
  <cp:lastPrinted>2025-06-27T19:12:06Z</cp:lastPrinted>
  <dcterms:created xsi:type="dcterms:W3CDTF">2006-08-16T00:00:00Z</dcterms:created>
  <dcterms:modified xsi:type="dcterms:W3CDTF">2025-07-12T23:40:57Z</dcterms:modified>
  <dc:identifier>DAGIdP-Eevw</dc:identifier>
</cp:coreProperties>
</file>